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7560000" cx="10692000"/>
  <p:notesSz cx="7560000" cy="10692000"/>
  <p:embeddedFontLst>
    <p:embeddedFont>
      <p:font typeface="IBM Plex Sans"/>
      <p:regular r:id="rId11"/>
      <p:bold r:id="rId12"/>
      <p:italic r:id="rId13"/>
      <p:boldItalic r:id="rId14"/>
    </p:embeddedFont>
    <p:embeddedFont>
      <p:font typeface="IBM Plex Sans Ligh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A4A3A4"/>
          </p15:clr>
        </p15:guide>
        <p15:guide id="2" pos="6447">
          <p15:clr>
            <a:srgbClr val="A4A3A4"/>
          </p15:clr>
        </p15:guide>
        <p15:guide id="3" orient="horz" pos="212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pos="3368">
          <p15:clr>
            <a:srgbClr val="A4A3A4"/>
          </p15:clr>
        </p15:guide>
        <p15:guide id="6" orient="horz" pos="1872">
          <p15:clr>
            <a:srgbClr val="A4A3A4"/>
          </p15:clr>
        </p15:guide>
        <p15:guide id="7" pos="2234">
          <p15:clr>
            <a:srgbClr val="A4A3A4"/>
          </p15:clr>
        </p15:guide>
        <p15:guide id="8" pos="4553">
          <p15:clr>
            <a:srgbClr val="A4A3A4"/>
          </p15:clr>
        </p15:guide>
        <p15:guide id="9" pos="4298">
          <p15:clr>
            <a:srgbClr val="A4A3A4"/>
          </p15:clr>
        </p15:guide>
        <p15:guide id="10" pos="2376">
          <p15:clr>
            <a:srgbClr val="A4A3A4"/>
          </p15:clr>
        </p15:guide>
        <p15:guide id="11" pos="295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CFD77BF-5771-4AD4-BABB-5129A5C4927A}">
  <a:tblStyle styleId="{8CFD77BF-5771-4AD4-BABB-5129A5C492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6447"/>
        <p:guide pos="212" orient="horz"/>
        <p:guide pos="4570" orient="horz"/>
        <p:guide pos="3368"/>
        <p:guide pos="1872" orient="horz"/>
        <p:guide pos="2234"/>
        <p:guide pos="4553"/>
        <p:guide pos="4298"/>
        <p:guide pos="2376"/>
        <p:guide pos="295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BMPlexSans-regular.fntdata"/><Relationship Id="rId10" Type="http://schemas.openxmlformats.org/officeDocument/2006/relationships/slide" Target="slides/slide4.xml"/><Relationship Id="rId13" Type="http://schemas.openxmlformats.org/officeDocument/2006/relationships/font" Target="fonts/IBMPlexSans-italic.fntdata"/><Relationship Id="rId12" Type="http://schemas.openxmlformats.org/officeDocument/2006/relationships/font" Target="fonts/IBMPlex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IBMPlexSansLight-regular.fntdata"/><Relationship Id="rId14" Type="http://schemas.openxmlformats.org/officeDocument/2006/relationships/font" Target="fonts/IBMPlexSans-boldItalic.fntdata"/><Relationship Id="rId17" Type="http://schemas.openxmlformats.org/officeDocument/2006/relationships/font" Target="fonts/IBMPlexSansLight-italic.fntdata"/><Relationship Id="rId16" Type="http://schemas.openxmlformats.org/officeDocument/2006/relationships/font" Target="fonts/IBMPlexSans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IBMPlexSans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545bece476_0_1258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" name="Google Shape;12;g545bece476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545bece476_0_1276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545bece476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5bece476_0_1384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5bece476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5bece476_0_1397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5bece476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3414300" cy="75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5" name="Google Shape;15;p3"/>
          <p:cNvSpPr txBox="1"/>
          <p:nvPr>
            <p:ph idx="4294967295" type="body"/>
          </p:nvPr>
        </p:nvSpPr>
        <p:spPr>
          <a:xfrm>
            <a:off x="3649550" y="1071324"/>
            <a:ext cx="3076800" cy="54312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Session Flow</a:t>
            </a:r>
            <a:endParaRPr b="1"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Sharing the Objective | 2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share the objective of the session/exercise.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Walkthrough - Example | 10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walk through 1-2 examples of the tool in use.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Walkthrough - ‘How To?’ | 10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walk through the ‘How to?’ of the tool as per instructions on the toolsheet. 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Clarifications | 8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clarify doubts from participants.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Exercise | 60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Participants to use tool with guidance from the facilitation team. Since there are multiple tools to consider, a recommended flow could be -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Map Individual Learnings 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-5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 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- 20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Continue Affinity Map or do ERAF/Tree Diagram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- 20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Discuss Insights 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- 15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3684938" y="571933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</a:t>
            </a:r>
            <a:endParaRPr sz="18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546650" y="1962299"/>
            <a:ext cx="3000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Tools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Mapping, ERAF Diagram,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Tree Diagram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Material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Chart Paper, Post-Its, Pens/Sketch Pens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Time 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90 Minutes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" name="Google Shape;18;p3"/>
          <p:cNvSpPr txBox="1"/>
          <p:nvPr>
            <p:ph idx="4294967295" type="body"/>
          </p:nvPr>
        </p:nvSpPr>
        <p:spPr>
          <a:xfrm>
            <a:off x="7228300" y="1071328"/>
            <a:ext cx="3076800" cy="58257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Points to Consider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numbering provided in the How To? is a recommended path. Startups may still choose to fill the template as per their convenience.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may not be possible for a team to use all the tools (and they may not be necessary either). The team should choose what they feel is apt to process information collected.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 observations, quotations, learnings etc. that are top of mind/most memorable should be put out first by individuals on the team.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is easy for people to jump to insights and be defensive about them - it is recommended that teams try and come to a consensus on insights together.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Research data (observations, quotations etc.) could be written on Post-Its to ease mapping. It can begin by each person writing their own findings (say top 10).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Photographs, films, sketches, objects can and should  be used to support observations &amp; user research.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69087" y="867076"/>
            <a:ext cx="2848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BOOTCAMP ONE | DAY THREE 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HCD EXERCISE | DEFINE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ORGANISE &amp; GENERATE INSIGHTS</a:t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-300"/>
            <a:ext cx="137100" cy="7560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3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25" name="Google Shape;25;p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" name="Google Shape;32;p4"/>
          <p:cNvCxnSpPr/>
          <p:nvPr/>
        </p:nvCxnSpPr>
        <p:spPr>
          <a:xfrm rot="10800000">
            <a:off x="4000575" y="5521850"/>
            <a:ext cx="5526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4"/>
          <p:cNvCxnSpPr/>
          <p:nvPr/>
        </p:nvCxnSpPr>
        <p:spPr>
          <a:xfrm>
            <a:off x="4000725" y="5864750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" name="Google Shape;34;p4"/>
          <p:cNvCxnSpPr/>
          <p:nvPr/>
        </p:nvCxnSpPr>
        <p:spPr>
          <a:xfrm>
            <a:off x="4000725" y="6321950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35" name="Google Shape;35;p4"/>
          <p:cNvSpPr txBox="1"/>
          <p:nvPr/>
        </p:nvSpPr>
        <p:spPr>
          <a:xfrm>
            <a:off x="4642009" y="448572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Entities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" name="Google Shape;36;p4"/>
          <p:cNvSpPr txBox="1"/>
          <p:nvPr/>
        </p:nvSpPr>
        <p:spPr>
          <a:xfrm>
            <a:off x="4642009" y="4900063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Attributes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Google Shape;37;p4"/>
          <p:cNvSpPr txBox="1"/>
          <p:nvPr/>
        </p:nvSpPr>
        <p:spPr>
          <a:xfrm>
            <a:off x="4642009" y="5314400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Relationships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" name="Google Shape;38;p4"/>
          <p:cNvSpPr txBox="1"/>
          <p:nvPr/>
        </p:nvSpPr>
        <p:spPr>
          <a:xfrm>
            <a:off x="4642009" y="5728738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Financial Flows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4642009" y="614307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Material Flows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178625" y="4525700"/>
            <a:ext cx="291900" cy="273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729470" y="1562595"/>
            <a:ext cx="2515008" cy="2948044"/>
            <a:chOff x="729450" y="1562700"/>
            <a:chExt cx="2937750" cy="3930725"/>
          </a:xfrm>
        </p:grpSpPr>
        <p:sp>
          <p:nvSpPr>
            <p:cNvPr id="42" name="Google Shape;42;p4"/>
            <p:cNvSpPr/>
            <p:nvPr/>
          </p:nvSpPr>
          <p:spPr>
            <a:xfrm>
              <a:off x="857474" y="4573625"/>
              <a:ext cx="1333800" cy="9198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5273362">
              <a:off x="2162464" y="3893656"/>
              <a:ext cx="1580272" cy="1371937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43175" y="15627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3146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8861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4576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0291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12956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8671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24386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891500" y="24522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29450" y="3034650"/>
              <a:ext cx="1690200" cy="11961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089825" y="32874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61325" y="32952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070775" y="3724488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642275" y="3732238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443950" y="45853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015450" y="45931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728125" y="4223825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034250" y="48793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605750" y="48871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/>
          <p:nvPr/>
        </p:nvSpPr>
        <p:spPr>
          <a:xfrm>
            <a:off x="755727" y="6190767"/>
            <a:ext cx="385500" cy="221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 txBox="1"/>
          <p:nvPr/>
        </p:nvSpPr>
        <p:spPr>
          <a:xfrm>
            <a:off x="1300949" y="5667852"/>
            <a:ext cx="2252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Observations, Data, Quotes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1300950" y="6125052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Affinities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6" name="Google Shape;66;p4"/>
          <p:cNvCxnSpPr>
            <a:stCxn id="67" idx="1"/>
            <a:endCxn id="68" idx="3"/>
          </p:cNvCxnSpPr>
          <p:nvPr/>
        </p:nvCxnSpPr>
        <p:spPr>
          <a:xfrm>
            <a:off x="8678236" y="4073429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4"/>
          <p:cNvCxnSpPr>
            <a:stCxn id="70" idx="1"/>
            <a:endCxn id="71" idx="3"/>
          </p:cNvCxnSpPr>
          <p:nvPr/>
        </p:nvCxnSpPr>
        <p:spPr>
          <a:xfrm flipH="1" rot="10800000">
            <a:off x="8666409" y="1559161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4"/>
          <p:cNvCxnSpPr>
            <a:stCxn id="73" idx="1"/>
            <a:endCxn id="74" idx="3"/>
          </p:cNvCxnSpPr>
          <p:nvPr/>
        </p:nvCxnSpPr>
        <p:spPr>
          <a:xfrm flipH="1" rot="10800000">
            <a:off x="8666409" y="2159395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4"/>
          <p:cNvCxnSpPr>
            <a:stCxn id="76" idx="1"/>
            <a:endCxn id="77" idx="3"/>
          </p:cNvCxnSpPr>
          <p:nvPr/>
        </p:nvCxnSpPr>
        <p:spPr>
          <a:xfrm flipH="1" rot="10800000">
            <a:off x="7680958" y="3401701"/>
            <a:ext cx="1342200" cy="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4"/>
          <p:cNvCxnSpPr>
            <a:stCxn id="79" idx="1"/>
            <a:endCxn id="80" idx="3"/>
          </p:cNvCxnSpPr>
          <p:nvPr/>
        </p:nvCxnSpPr>
        <p:spPr>
          <a:xfrm>
            <a:off x="8206330" y="2558980"/>
            <a:ext cx="12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4"/>
          <p:cNvSpPr/>
          <p:nvPr/>
        </p:nvSpPr>
        <p:spPr>
          <a:xfrm>
            <a:off x="7669134" y="2120093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8206330" y="1774078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8206330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8666409" y="1455211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666409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666409" y="2055445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9126489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9136378" y="145218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9136378" y="2052415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4"/>
          <p:cNvGrpSpPr/>
          <p:nvPr/>
        </p:nvGrpSpPr>
        <p:grpSpPr>
          <a:xfrm flipH="1" rot="10800000">
            <a:off x="7680958" y="3291780"/>
            <a:ext cx="1818273" cy="891656"/>
            <a:chOff x="10689250" y="2481500"/>
            <a:chExt cx="2183325" cy="1140225"/>
          </a:xfrm>
        </p:grpSpPr>
        <p:sp>
          <p:nvSpPr>
            <p:cNvPr id="76" name="Google Shape;76;p4"/>
            <p:cNvSpPr/>
            <p:nvPr/>
          </p:nvSpPr>
          <p:spPr>
            <a:xfrm>
              <a:off x="10689250" y="3335538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1334300" y="28931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886750" y="24853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1315250" y="334812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2451075" y="24815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1879575" y="33442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" name="Google Shape;87;p4"/>
          <p:cNvCxnSpPr>
            <a:stCxn id="88" idx="3"/>
            <a:endCxn id="81" idx="1"/>
          </p:cNvCxnSpPr>
          <p:nvPr/>
        </p:nvCxnSpPr>
        <p:spPr>
          <a:xfrm flipH="1" rot="10800000">
            <a:off x="7502334" y="2227043"/>
            <a:ext cx="166800" cy="63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4"/>
          <p:cNvCxnSpPr>
            <a:stCxn id="88" idx="3"/>
            <a:endCxn id="76" idx="1"/>
          </p:cNvCxnSpPr>
          <p:nvPr/>
        </p:nvCxnSpPr>
        <p:spPr>
          <a:xfrm>
            <a:off x="7502458" y="2864401"/>
            <a:ext cx="178500" cy="54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4"/>
          <p:cNvCxnSpPr>
            <a:stCxn id="81" idx="3"/>
            <a:endCxn id="82" idx="1"/>
          </p:cNvCxnSpPr>
          <p:nvPr/>
        </p:nvCxnSpPr>
        <p:spPr>
          <a:xfrm flipH="1" rot="10800000">
            <a:off x="8020134" y="1881143"/>
            <a:ext cx="186300" cy="34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4"/>
          <p:cNvCxnSpPr>
            <a:endCxn id="79" idx="1"/>
          </p:cNvCxnSpPr>
          <p:nvPr/>
        </p:nvCxnSpPr>
        <p:spPr>
          <a:xfrm>
            <a:off x="8020030" y="2226880"/>
            <a:ext cx="186300" cy="33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4"/>
          <p:cNvCxnSpPr>
            <a:stCxn id="82" idx="3"/>
            <a:endCxn id="70" idx="1"/>
          </p:cNvCxnSpPr>
          <p:nvPr/>
        </p:nvCxnSpPr>
        <p:spPr>
          <a:xfrm flipH="1" rot="10800000">
            <a:off x="8557330" y="1562128"/>
            <a:ext cx="1092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4"/>
          <p:cNvCxnSpPr>
            <a:endCxn id="73" idx="1"/>
          </p:cNvCxnSpPr>
          <p:nvPr/>
        </p:nvCxnSpPr>
        <p:spPr>
          <a:xfrm>
            <a:off x="8557209" y="1880995"/>
            <a:ext cx="109200" cy="28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4"/>
          <p:cNvCxnSpPr>
            <a:stCxn id="76" idx="3"/>
            <a:endCxn id="85" idx="1"/>
          </p:cNvCxnSpPr>
          <p:nvPr/>
        </p:nvCxnSpPr>
        <p:spPr>
          <a:xfrm>
            <a:off x="8031984" y="3408601"/>
            <a:ext cx="186300" cy="34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4"/>
          <p:cNvCxnSpPr>
            <a:stCxn id="85" idx="3"/>
            <a:endCxn id="67" idx="1"/>
          </p:cNvCxnSpPr>
          <p:nvPr/>
        </p:nvCxnSpPr>
        <p:spPr>
          <a:xfrm>
            <a:off x="8569181" y="3754588"/>
            <a:ext cx="1092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4"/>
          <p:cNvSpPr/>
          <p:nvPr/>
        </p:nvSpPr>
        <p:spPr>
          <a:xfrm>
            <a:off x="7152174" y="2666013"/>
            <a:ext cx="434400" cy="402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 txBox="1"/>
          <p:nvPr/>
        </p:nvSpPr>
        <p:spPr>
          <a:xfrm>
            <a:off x="589725" y="854225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</a:t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3842338" y="848725"/>
            <a:ext cx="2252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ERAF Diagram</a:t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7051725" y="866550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Tree Diagram</a:t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7152100" y="5689850"/>
            <a:ext cx="291900" cy="27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 txBox="1"/>
          <p:nvPr/>
        </p:nvSpPr>
        <p:spPr>
          <a:xfrm>
            <a:off x="7642409" y="566807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Takeaway / Insight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7642409" y="6117967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Learnings, Observations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4076736" y="1517910"/>
            <a:ext cx="566100" cy="5622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5318821" y="1711115"/>
            <a:ext cx="456000" cy="474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5489539" y="3490160"/>
            <a:ext cx="368400" cy="360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5857846" y="2488776"/>
            <a:ext cx="566100" cy="5622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4264952" y="3376662"/>
            <a:ext cx="456000" cy="474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4"/>
          <p:cNvCxnSpPr>
            <a:stCxn id="103" idx="5"/>
            <a:endCxn id="106" idx="1"/>
          </p:cNvCxnSpPr>
          <p:nvPr/>
        </p:nvCxnSpPr>
        <p:spPr>
          <a:xfrm>
            <a:off x="4559932" y="1997777"/>
            <a:ext cx="1380900" cy="5733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4"/>
          <p:cNvCxnSpPr>
            <a:stCxn id="104" idx="3"/>
            <a:endCxn id="107" idx="6"/>
          </p:cNvCxnSpPr>
          <p:nvPr/>
        </p:nvCxnSpPr>
        <p:spPr>
          <a:xfrm flipH="1">
            <a:off x="4721100" y="2115699"/>
            <a:ext cx="664500" cy="14979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4"/>
          <p:cNvSpPr/>
          <p:nvPr/>
        </p:nvSpPr>
        <p:spPr>
          <a:xfrm>
            <a:off x="4890964" y="2589320"/>
            <a:ext cx="368400" cy="360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4"/>
          <p:cNvCxnSpPr>
            <a:stCxn id="107" idx="0"/>
            <a:endCxn id="103" idx="4"/>
          </p:cNvCxnSpPr>
          <p:nvPr/>
        </p:nvCxnSpPr>
        <p:spPr>
          <a:xfrm rot="10800000">
            <a:off x="4359752" y="2080062"/>
            <a:ext cx="133200" cy="12966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4"/>
          <p:cNvCxnSpPr>
            <a:stCxn id="103" idx="4"/>
            <a:endCxn id="110" idx="1"/>
          </p:cNvCxnSpPr>
          <p:nvPr/>
        </p:nvCxnSpPr>
        <p:spPr>
          <a:xfrm>
            <a:off x="4359786" y="2080110"/>
            <a:ext cx="585000" cy="5622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4"/>
          <p:cNvCxnSpPr>
            <a:stCxn id="105" idx="1"/>
            <a:endCxn id="104" idx="4"/>
          </p:cNvCxnSpPr>
          <p:nvPr/>
        </p:nvCxnSpPr>
        <p:spPr>
          <a:xfrm flipH="1" rot="10800000">
            <a:off x="5543490" y="2185212"/>
            <a:ext cx="3300" cy="13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4"/>
          <p:cNvCxnSpPr>
            <a:stCxn id="105" idx="7"/>
            <a:endCxn id="106" idx="4"/>
          </p:cNvCxnSpPr>
          <p:nvPr/>
        </p:nvCxnSpPr>
        <p:spPr>
          <a:xfrm flipH="1" rot="10800000">
            <a:off x="5803988" y="3051012"/>
            <a:ext cx="336900" cy="4920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4"/>
          <p:cNvCxnSpPr/>
          <p:nvPr/>
        </p:nvCxnSpPr>
        <p:spPr>
          <a:xfrm rot="10800000">
            <a:off x="4226712" y="2202778"/>
            <a:ext cx="1050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4"/>
          <p:cNvCxnSpPr/>
          <p:nvPr/>
        </p:nvCxnSpPr>
        <p:spPr>
          <a:xfrm flipH="1">
            <a:off x="4863742" y="3050942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4"/>
          <p:cNvCxnSpPr/>
          <p:nvPr/>
        </p:nvCxnSpPr>
        <p:spPr>
          <a:xfrm flipH="1" rot="10800000">
            <a:off x="5004613" y="3121474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4"/>
          <p:cNvCxnSpPr/>
          <p:nvPr/>
        </p:nvCxnSpPr>
        <p:spPr>
          <a:xfrm>
            <a:off x="4093470" y="2247168"/>
            <a:ext cx="1050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4"/>
          <p:cNvCxnSpPr/>
          <p:nvPr/>
        </p:nvCxnSpPr>
        <p:spPr>
          <a:xfrm flipH="1" rot="10800000">
            <a:off x="5004285" y="1945417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4"/>
          <p:cNvCxnSpPr/>
          <p:nvPr/>
        </p:nvCxnSpPr>
        <p:spPr>
          <a:xfrm flipH="1">
            <a:off x="5442962" y="2244100"/>
            <a:ext cx="9900" cy="12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4"/>
          <p:cNvSpPr/>
          <p:nvPr/>
        </p:nvSpPr>
        <p:spPr>
          <a:xfrm>
            <a:off x="5081868" y="1476615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5681120" y="1476615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>
            <a:off x="5947454" y="1898153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4131825" y="4970428"/>
            <a:ext cx="385500" cy="22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7105300" y="6191828"/>
            <a:ext cx="385500" cy="2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755725" y="5754203"/>
            <a:ext cx="385500" cy="2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7" name="Google Shape;127;p4"/>
          <p:cNvGraphicFramePr/>
          <p:nvPr/>
        </p:nvGraphicFramePr>
        <p:xfrm>
          <a:off x="513250" y="77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{8CFD77BF-5771-4AD4-BABB-5129A5C4927A}</a:tableStyleId>
              </a:tblPr>
              <a:tblGrid>
                <a:gridCol w="3214900"/>
                <a:gridCol w="3214900"/>
                <a:gridCol w="3214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C78D8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Note: </a:t>
                      </a: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This is not a template but a representation of the tools.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128" name="Google Shape;128;p4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129" name="Google Shape;129;p4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130" name="Google Shape;130;p4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4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132" name="Google Shape;132;p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3" name="Google Shape;13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10" y="910100"/>
            <a:ext cx="7653028" cy="573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5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144" name="Google Shape;144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5" name="Google Shape;145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1" name="Google Shape;1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125" y="1037627"/>
            <a:ext cx="8101752" cy="5484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6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153" name="Google Shape;153;p6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6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156" name="Google Shape;156;p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7" name="Google Shape;15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